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710" r:id="rId5"/>
    <p:sldMasterId id="2147483728" r:id="rId6"/>
    <p:sldMasterId id="2147483720" r:id="rId7"/>
  </p:sldMasterIdLst>
  <p:notesMasterIdLst>
    <p:notesMasterId r:id="rId21"/>
  </p:notesMasterIdLst>
  <p:sldIdLst>
    <p:sldId id="454" r:id="rId8"/>
    <p:sldId id="510" r:id="rId9"/>
    <p:sldId id="530" r:id="rId10"/>
    <p:sldId id="540" r:id="rId11"/>
    <p:sldId id="542" r:id="rId12"/>
    <p:sldId id="541" r:id="rId13"/>
    <p:sldId id="543" r:id="rId14"/>
    <p:sldId id="544" r:id="rId15"/>
    <p:sldId id="545" r:id="rId16"/>
    <p:sldId id="546" r:id="rId17"/>
    <p:sldId id="547" r:id="rId18"/>
    <p:sldId id="548" r:id="rId19"/>
    <p:sldId id="549" r:id="rId20"/>
  </p:sldIdLst>
  <p:sldSz cx="9906000" cy="6858000" type="A4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120">
          <p15:clr>
            <a:srgbClr val="A4A3A4"/>
          </p15:clr>
        </p15:guide>
        <p15:guide id="4" pos="3347" userDrawn="1">
          <p15:clr>
            <a:srgbClr val="A4A3A4"/>
          </p15:clr>
        </p15:guide>
        <p15:guide id="5" pos="2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5811"/>
    <a:srgbClr val="2CB431"/>
    <a:srgbClr val="36434D"/>
    <a:srgbClr val="2CB4D2"/>
    <a:srgbClr val="D0BB7E"/>
    <a:srgbClr val="00427F"/>
    <a:srgbClr val="610E6C"/>
    <a:srgbClr val="5EB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2" autoAdjust="0"/>
    <p:restoredTop sz="95518" autoAdjust="0"/>
  </p:normalViewPr>
  <p:slideViewPr>
    <p:cSldViewPr>
      <p:cViewPr varScale="1">
        <p:scale>
          <a:sx n="102" d="100"/>
          <a:sy n="102" d="100"/>
        </p:scale>
        <p:origin x="560" y="176"/>
      </p:cViewPr>
      <p:guideLst>
        <p:guide orient="horz" pos="890"/>
        <p:guide pos="3120"/>
        <p:guide pos="3347"/>
        <p:guide pos="2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00" d="100"/>
        <a:sy n="100" d="100"/>
      </p:scale>
      <p:origin x="0" y="1200"/>
    </p:cViewPr>
  </p:sorterViewPr>
  <p:notesViewPr>
    <p:cSldViewPr>
      <p:cViewPr varScale="1">
        <p:scale>
          <a:sx n="77" d="100"/>
          <a:sy n="77" d="100"/>
        </p:scale>
        <p:origin x="34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FD778BC-D3A7-4949-A09A-9357A970C10F}" type="datetimeFigureOut">
              <a:rPr lang="en-GB"/>
              <a:pPr>
                <a:defRPr/>
              </a:pPr>
              <a:t>02/10/2019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A998410-66B9-46FC-8898-E1B0EAEDC3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714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89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86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99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2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3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2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8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7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24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5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59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6112A-4B7F-7A47-97DF-61781BDD4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2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82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search 2017 - Task Sk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22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ustomer Research 2017 - Task Slide Screensho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64" y="44624"/>
            <a:ext cx="9649072" cy="86409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64" y="1052736"/>
            <a:ext cx="9649072" cy="56166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B38B4-86B5-FD4F-B8C3-A8CDDEEF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5" r:id="rId3"/>
    <p:sldLayoutId id="2147483730" r:id="rId4"/>
    <p:sldLayoutId id="2147483690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3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3BB1D2C7-9A25-DE4B-8177-AD357945EC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6496" y="6475239"/>
            <a:ext cx="4319588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dirty="0" err="1">
                <a:solidFill>
                  <a:srgbClr val="00427F"/>
                </a:solidFill>
                <a:latin typeface="Arial" charset="0"/>
                <a:cs typeface="Arial" charset="0"/>
              </a:rPr>
              <a:t>www.scottish-enterprise.com</a:t>
            </a:r>
            <a:endParaRPr lang="en-GB" sz="1600" dirty="0">
              <a:solidFill>
                <a:srgbClr val="00427F"/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2" descr="SE landscape logo (cmyk).jpg">
            <a:extLst>
              <a:ext uri="{FF2B5EF4-FFF2-40B4-BE49-F238E27FC236}">
                <a16:creationId xmlns:a16="http://schemas.microsoft.com/office/drawing/2014/main" id="{ABEBAB7E-13D1-A148-8C9F-0865B3F8B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2488" y="6448251"/>
            <a:ext cx="22145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68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9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2480" y="6237312"/>
            <a:ext cx="37444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704528" y="764704"/>
            <a:ext cx="8420100" cy="475252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4000" b="1" dirty="0"/>
              <a:t>SEP</a:t>
            </a:r>
            <a:br>
              <a:rPr lang="en-GB" sz="4000" b="1" dirty="0"/>
            </a:br>
            <a:r>
              <a:rPr lang="en-GB" sz="4000" b="1" dirty="0"/>
              <a:t>Events Testing </a:t>
            </a:r>
          </a:p>
          <a:p>
            <a:pPr marL="0" indent="0" algn="ctr">
              <a:buNone/>
            </a:pPr>
            <a:endParaRPr lang="en-GB" sz="2800" b="1" dirty="0"/>
          </a:p>
          <a:p>
            <a:pPr marL="0" indent="0" algn="ctr">
              <a:buNone/>
            </a:pPr>
            <a:r>
              <a:rPr lang="en-GB" sz="2800" b="1" dirty="0"/>
              <a:t>Aug 2019</a:t>
            </a:r>
          </a:p>
          <a:p>
            <a:pPr algn="ctr"/>
            <a:endParaRPr lang="en-GB" b="1" dirty="0"/>
          </a:p>
          <a:p>
            <a:pPr marL="0" indent="0" algn="ctr">
              <a:buNone/>
            </a:pPr>
            <a:r>
              <a:rPr lang="en-GB" b="1" dirty="0"/>
              <a:t>Martin Kerr </a:t>
            </a:r>
          </a:p>
        </p:txBody>
      </p:sp>
      <p:sp>
        <p:nvSpPr>
          <p:cNvPr id="55298" name="AutoShape 2" descr="Image result for sdi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Find local events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Some people put Postcode and Town names into the search box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Most people put a postcode or town/city name in the “Location” box.</a:t>
            </a:r>
          </a:p>
          <a:p>
            <a:endParaRPr lang="en-GB"/>
          </a:p>
          <a:p>
            <a:r>
              <a:rPr lang="en-GB"/>
              <a:t>Desired mileage limits were large in rural areas and smaller in the central belt</a:t>
            </a:r>
          </a:p>
          <a:p>
            <a:endParaRPr lang="en-GB"/>
          </a:p>
          <a:p>
            <a:r>
              <a:rPr lang="en-GB"/>
              <a:t>Ranges were from 1 to 50 miles</a:t>
            </a:r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B2B95C-3A0D-9F4F-A0B6-58C6C23F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75" y="929664"/>
            <a:ext cx="1379302" cy="59492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1B1819-C490-9F41-8D93-DFBEAE3B6803}"/>
              </a:ext>
            </a:extLst>
          </p:cNvPr>
          <p:cNvCxnSpPr>
            <a:cxnSpLocks/>
          </p:cNvCxnSpPr>
          <p:nvPr/>
        </p:nvCxnSpPr>
        <p:spPr>
          <a:xfrm flipV="1">
            <a:off x="4304928" y="3645024"/>
            <a:ext cx="1008435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4694A4-E1A6-F246-9A66-3F9A13E23072}"/>
              </a:ext>
            </a:extLst>
          </p:cNvPr>
          <p:cNvCxnSpPr>
            <a:cxnSpLocks/>
          </p:cNvCxnSpPr>
          <p:nvPr/>
        </p:nvCxnSpPr>
        <p:spPr>
          <a:xfrm>
            <a:off x="4160912" y="3068960"/>
            <a:ext cx="1169963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A8232-601C-CF41-B423-E867B0AA4019}"/>
              </a:ext>
            </a:extLst>
          </p:cNvPr>
          <p:cNvCxnSpPr>
            <a:cxnSpLocks/>
          </p:cNvCxnSpPr>
          <p:nvPr/>
        </p:nvCxnSpPr>
        <p:spPr>
          <a:xfrm flipV="1">
            <a:off x="4160912" y="1340768"/>
            <a:ext cx="1169963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89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Map 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map view worked quite well </a:t>
            </a:r>
          </a:p>
          <a:p>
            <a:endParaRPr lang="en-US"/>
          </a:p>
          <a:p>
            <a:r>
              <a:rPr lang="en-US"/>
              <a:t>They noticed the number of events</a:t>
            </a:r>
          </a:p>
          <a:p>
            <a:endParaRPr lang="en-US"/>
          </a:p>
          <a:p>
            <a:r>
              <a:rPr lang="en-US"/>
              <a:t>People jumped back and forwards between the filters and the map, and expected the map to have been updated</a:t>
            </a:r>
          </a:p>
          <a:p>
            <a:endParaRPr lang="en-US"/>
          </a:p>
          <a:p>
            <a:r>
              <a:rPr lang="en-US"/>
              <a:t>They noticed the List/Map control</a:t>
            </a:r>
          </a:p>
          <a:p>
            <a:endParaRPr lang="en-US"/>
          </a:p>
          <a:p>
            <a:r>
              <a:rPr lang="en-US"/>
              <a:t>BUT</a:t>
            </a:r>
          </a:p>
          <a:p>
            <a:endParaRPr lang="en-US"/>
          </a:p>
          <a:p>
            <a:r>
              <a:rPr lang="en-US"/>
              <a:t>Not everyone could point to Glasgow on a map.</a:t>
            </a:r>
          </a:p>
          <a:p>
            <a:endParaRPr lang="en-US"/>
          </a:p>
          <a:p>
            <a:r>
              <a:rPr lang="en-US">
                <a:highlight>
                  <a:srgbClr val="FFFF00"/>
                </a:highlight>
              </a:rPr>
              <a:t>Observation: this will work well for some people and not so well for others.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9FBEC2-E97B-0E4D-BD67-91AD6692D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3" y="1391262"/>
            <a:ext cx="4591567" cy="54787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F42D71-361E-3E4A-89CB-4F7C51121C20}"/>
              </a:ext>
            </a:extLst>
          </p:cNvPr>
          <p:cNvCxnSpPr>
            <a:cxnSpLocks/>
          </p:cNvCxnSpPr>
          <p:nvPr/>
        </p:nvCxnSpPr>
        <p:spPr>
          <a:xfrm>
            <a:off x="4736976" y="5157192"/>
            <a:ext cx="36724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949BA7-6BA4-7347-A816-A255B8796311}"/>
              </a:ext>
            </a:extLst>
          </p:cNvPr>
          <p:cNvCxnSpPr>
            <a:cxnSpLocks/>
          </p:cNvCxnSpPr>
          <p:nvPr/>
        </p:nvCxnSpPr>
        <p:spPr>
          <a:xfrm flipV="1">
            <a:off x="3872880" y="2534262"/>
            <a:ext cx="3168352" cy="1326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F1710A-5B10-3D46-A78A-5F365F1E6237}"/>
              </a:ext>
            </a:extLst>
          </p:cNvPr>
          <p:cNvCxnSpPr>
            <a:cxnSpLocks/>
          </p:cNvCxnSpPr>
          <p:nvPr/>
        </p:nvCxnSpPr>
        <p:spPr>
          <a:xfrm flipV="1">
            <a:off x="4016896" y="1900179"/>
            <a:ext cx="2808312" cy="3766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87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Glasgow Hydro event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People who new where the Hydro was, had no problems finding the event and clicking on it to see details. </a:t>
            </a:r>
          </a:p>
          <a:p>
            <a:endParaRPr lang="en-US"/>
          </a:p>
          <a:p>
            <a:r>
              <a:rPr lang="en-US"/>
              <a:t>Others failed on this task. </a:t>
            </a:r>
          </a:p>
          <a:p>
            <a:endParaRPr lang="en-US"/>
          </a:p>
          <a:p>
            <a:r>
              <a:rPr lang="en-US">
                <a:highlight>
                  <a:srgbClr val="FFFF00"/>
                </a:highlight>
              </a:rPr>
              <a:t>Observation: this will work well for some people and not so well for others. </a:t>
            </a:r>
          </a:p>
          <a:p>
            <a:endParaRPr lang="en-US">
              <a:highlight>
                <a:srgbClr val="FFFF00"/>
              </a:highlight>
            </a:endParaRPr>
          </a:p>
          <a:p>
            <a:endParaRPr lang="en-US">
              <a:highlight>
                <a:srgbClr val="FFFF00"/>
              </a:highlight>
            </a:endParaRPr>
          </a:p>
          <a:p>
            <a:endParaRPr lang="en-US">
              <a:highlight>
                <a:srgbClr val="FFFF00"/>
              </a:highlight>
            </a:endParaRPr>
          </a:p>
          <a:p>
            <a:endParaRPr lang="en-US">
              <a:highlight>
                <a:srgbClr val="FFFF00"/>
              </a:highlight>
            </a:endParaRPr>
          </a:p>
          <a:p>
            <a:r>
              <a:rPr lang="en-US"/>
              <a:t>The event details were well received and found to be clear and concise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DF03D55-BD59-494A-B1CD-3D68A314A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68" y="1425520"/>
            <a:ext cx="3811588" cy="54451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2B5D83-B802-6A40-A83F-8C59C90CC62A}"/>
              </a:ext>
            </a:extLst>
          </p:cNvPr>
          <p:cNvCxnSpPr>
            <a:cxnSpLocks/>
          </p:cNvCxnSpPr>
          <p:nvPr/>
        </p:nvCxnSpPr>
        <p:spPr>
          <a:xfrm>
            <a:off x="3944888" y="2276872"/>
            <a:ext cx="2088232" cy="2088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C89B9F-6405-9840-8871-2421769B58DA}"/>
              </a:ext>
            </a:extLst>
          </p:cNvPr>
          <p:cNvCxnSpPr>
            <a:cxnSpLocks/>
          </p:cNvCxnSpPr>
          <p:nvPr/>
        </p:nvCxnSpPr>
        <p:spPr>
          <a:xfrm flipV="1">
            <a:off x="4592638" y="4869160"/>
            <a:ext cx="1872530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Summary first or jump straight to provider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9361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asked 30 people if they would prefer to jump straight from the listings to a providers website or see a summary of the Event/Support first. </a:t>
            </a:r>
          </a:p>
          <a:p>
            <a:endParaRPr lang="en-GB" dirty="0"/>
          </a:p>
          <a:p>
            <a:r>
              <a:rPr lang="en-GB" b="1" dirty="0"/>
              <a:t>28 of 30 respondents said they would like to see a summary first.</a:t>
            </a:r>
          </a:p>
          <a:p>
            <a:endParaRPr lang="en-GB" dirty="0"/>
          </a:p>
          <a:p>
            <a:r>
              <a:rPr lang="en-GB" dirty="0"/>
              <a:t>This question was quite blunt and would benefit from some more detailed research around customer attitudes and expectations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51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Who we tested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15 Online un-moderated test sessions, with </a:t>
            </a:r>
            <a:r>
              <a:rPr lang="en-GB" sz="3200" dirty="0" err="1"/>
              <a:t>Userzoom</a:t>
            </a:r>
            <a:r>
              <a:rPr lang="en-GB" sz="3200"/>
              <a:t> panel, for usability testing</a:t>
            </a:r>
            <a:br>
              <a:rPr lang="en-GB" sz="3200"/>
            </a:br>
            <a:endParaRPr lang="en-GB" sz="32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/>
              <a:t>30 </a:t>
            </a:r>
            <a:r>
              <a:rPr lang="en-GB" sz="3200" err="1"/>
              <a:t>Userzoom</a:t>
            </a:r>
            <a:r>
              <a:rPr lang="en-GB" sz="3200"/>
              <a:t> panel members were used for a survey question on: listings, summaries and when to send them to a providers site</a:t>
            </a:r>
          </a:p>
          <a:p>
            <a:endParaRPr lang="en-GB" sz="2800"/>
          </a:p>
          <a:p>
            <a:endParaRPr lang="en-GB" sz="2800"/>
          </a:p>
          <a:p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82079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chemeClr val="tx1"/>
                </a:solidFill>
              </a:rPr>
              <a:t>SEP Events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/>
              <a:t>The filters worked quite well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/>
              <a:t>The map works very well for some people and not so well for others. It is largely a matter of personal preferences around visualisation of content.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/>
              <a:t>People expect to be able to use both/either  Post Code or Town/City name to locate events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/>
              <a:t>The number of options available changed between pages and this confused customers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/>
              <a:t>Support type was not used at all but was not needed to complete any of our test scenarios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b="1"/>
              <a:t>The general feel was that the proposed filters and map view worked more than well enough to be put into production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endParaRPr lang="en-GB" sz="2000"/>
          </a:p>
          <a:p>
            <a:pPr marL="354013" indent="-342900">
              <a:buFont typeface="Arial" panose="020B0604020202020204" pitchFamily="34" charset="0"/>
              <a:buChar char="•"/>
            </a:pPr>
            <a:endParaRPr lang="en-GB"/>
          </a:p>
          <a:p>
            <a:pPr marL="342900" indent="-342900">
              <a:buFont typeface="+mj-lt"/>
              <a:buAutoNum type="arabicPeriod"/>
            </a:pPr>
            <a:endParaRPr lang="en-GB"/>
          </a:p>
          <a:p>
            <a:pPr marL="342900" indent="-342900">
              <a:buFont typeface="+mj-lt"/>
              <a:buAutoNum type="arabicPeriod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83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What we were trying to find out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93610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 had a very rough SEP prototype to test. </a:t>
            </a:r>
            <a:br>
              <a:rPr lang="en-US" sz="2000"/>
            </a:br>
            <a:r>
              <a:rPr lang="en-US" sz="2000"/>
              <a:t>It was intended to allow us to test Events functionality. </a:t>
            </a:r>
          </a:p>
          <a:p>
            <a:r>
              <a:rPr lang="en-US" sz="2000"/>
              <a:t>We were interested in: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Did people notice the number of support options and events listed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Did the filters work (in the broadest possible sense)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Did people notice the number of options falling when they filtered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Could people find support for finding a new employee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Could people date filter Events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Could people find local Events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How well would the Map view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Could they zoom in on Glasgow and ultimately find the details of an Event at the Hydro.</a:t>
            </a:r>
          </a:p>
          <a:p>
            <a:r>
              <a:rPr lang="en-US" sz="2000"/>
              <a:t>We also asked a survey question: Would people expect to see a summary of support before being referred off to a providers website?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Tx/>
              <a:buChar char="-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2086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Number of support options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680520" cy="5116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People noticed the number IF they used the Blue Button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A few people got quite confused by the number changing when they clicked through to the support listing</a:t>
            </a:r>
          </a:p>
          <a:p>
            <a:r>
              <a:rPr lang="en-US" sz="1050" i="1"/>
              <a:t>(55 support options + 79 Events = 134 number quoted on the home page)</a:t>
            </a:r>
          </a:p>
          <a:p>
            <a:endParaRPr lang="en-US" sz="2000"/>
          </a:p>
          <a:p>
            <a:r>
              <a:rPr lang="en-US" sz="2000">
                <a:highlight>
                  <a:srgbClr val="FF0000"/>
                </a:highlight>
              </a:rPr>
              <a:t>Recommend dropping the number from the home page</a:t>
            </a:r>
          </a:p>
          <a:p>
            <a:br>
              <a:rPr lang="en-US" sz="2000"/>
            </a:br>
            <a:endParaRPr lang="en-US" sz="1600"/>
          </a:p>
        </p:txBody>
      </p:sp>
      <p:pic>
        <p:nvPicPr>
          <p:cNvPr id="13" name="Picture 12" descr="A screenshot of a person&#10;&#10;Description automatically generated">
            <a:extLst>
              <a:ext uri="{FF2B5EF4-FFF2-40B4-BE49-F238E27FC236}">
                <a16:creationId xmlns:a16="http://schemas.microsoft.com/office/drawing/2014/main" id="{67CA07CB-6A93-3B49-B01E-133FF2E4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3" y="1196752"/>
            <a:ext cx="3960117" cy="262072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>
            <a:off x="3152800" y="2060848"/>
            <a:ext cx="2160563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1CEA6-7AF9-B140-9A6D-0AA18ECA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3" y="4246120"/>
            <a:ext cx="3960117" cy="261188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BA1FE2-085A-B743-899C-899D52845FE1}"/>
              </a:ext>
            </a:extLst>
          </p:cNvPr>
          <p:cNvCxnSpPr>
            <a:cxnSpLocks/>
          </p:cNvCxnSpPr>
          <p:nvPr/>
        </p:nvCxnSpPr>
        <p:spPr>
          <a:xfrm>
            <a:off x="4808984" y="4299987"/>
            <a:ext cx="2484437" cy="569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77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Filters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Filters were fairly well received</a:t>
            </a:r>
          </a:p>
          <a:p>
            <a:r>
              <a:rPr lang="en-GB"/>
              <a:t>Search was used a lot. Some people even put Postcode and Town names into the search box</a:t>
            </a:r>
            <a:br>
              <a:rPr lang="en-GB"/>
            </a:br>
            <a:br>
              <a:rPr lang="en-GB"/>
            </a:br>
            <a:r>
              <a:rPr lang="en-GB"/>
              <a:t>Around 2 thirds of people used Post Code</a:t>
            </a:r>
          </a:p>
          <a:p>
            <a:r>
              <a:rPr lang="en-GB"/>
              <a:t>Around a half of people used Town or City</a:t>
            </a:r>
          </a:p>
          <a:p>
            <a:r>
              <a:rPr lang="en-GB"/>
              <a:t>(Some people obviously tried both)</a:t>
            </a:r>
          </a:p>
          <a:p>
            <a:endParaRPr lang="en-GB"/>
          </a:p>
          <a:p>
            <a:r>
              <a:rPr lang="en-GB"/>
              <a:t>Mileage range suggestions ranged from 1 to 50 miles  </a:t>
            </a:r>
          </a:p>
          <a:p>
            <a:endParaRPr lang="en-GB"/>
          </a:p>
          <a:p>
            <a:r>
              <a:rPr lang="en-GB">
                <a:highlight>
                  <a:srgbClr val="FF0000"/>
                </a:highlight>
              </a:rPr>
              <a:t>Recommend: Have a broad range of mileage options with granular differences lower down in the range</a:t>
            </a:r>
            <a:endParaRPr lang="en-US">
              <a:highlight>
                <a:srgbClr val="FF0000"/>
              </a:highlight>
            </a:endParaRPr>
          </a:p>
          <a:p>
            <a:endParaRPr lang="en-US"/>
          </a:p>
          <a:p>
            <a:r>
              <a:rPr lang="en-US"/>
              <a:t>The categories were used well but there were some suggestions for additions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D46DEE-9F58-AB49-8502-87CA00806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7" y="908720"/>
            <a:ext cx="1379302" cy="5949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D650F8-051B-A944-AB3B-8A0E41B8809F}"/>
              </a:ext>
            </a:extLst>
          </p:cNvPr>
          <p:cNvCxnSpPr>
            <a:cxnSpLocks/>
          </p:cNvCxnSpPr>
          <p:nvPr/>
        </p:nvCxnSpPr>
        <p:spPr>
          <a:xfrm flipV="1">
            <a:off x="4376936" y="1348061"/>
            <a:ext cx="966591" cy="19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3C1CB1-0D39-AA4C-81EE-56CCBEF95ED2}"/>
              </a:ext>
            </a:extLst>
          </p:cNvPr>
          <p:cNvCxnSpPr>
            <a:cxnSpLocks/>
          </p:cNvCxnSpPr>
          <p:nvPr/>
        </p:nvCxnSpPr>
        <p:spPr>
          <a:xfrm flipV="1">
            <a:off x="4346772" y="6165304"/>
            <a:ext cx="966591" cy="19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0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F87AEE-B362-7F4C-AB39-9D08F4CEEE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71"/>
          <a:stretch/>
        </p:blipFill>
        <p:spPr>
          <a:xfrm>
            <a:off x="5260490" y="1423850"/>
            <a:ext cx="3940982" cy="2724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Support numbers dropping when filtered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Most people noticed that the number was dropping when they filtered.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event metadata (Location, Date, Cost, Time) was easily discovered and well received.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number dropping on filtering, was less obvious when they had scrolled down to use filters bellow the fold. </a:t>
            </a:r>
          </a:p>
          <a:p>
            <a:endParaRPr lang="en-US"/>
          </a:p>
          <a:p>
            <a:r>
              <a:rPr lang="en-US">
                <a:highlight>
                  <a:srgbClr val="FFFF00"/>
                </a:highlight>
              </a:rPr>
              <a:t>Observation: The page does not auto-scroll back to the top when filtering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77B9AC-D4E9-2949-9E29-7C57BB1B3C05}"/>
              </a:ext>
            </a:extLst>
          </p:cNvPr>
          <p:cNvCxnSpPr>
            <a:cxnSpLocks/>
          </p:cNvCxnSpPr>
          <p:nvPr/>
        </p:nvCxnSpPr>
        <p:spPr>
          <a:xfrm flipV="1">
            <a:off x="4592638" y="1590931"/>
            <a:ext cx="792410" cy="109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7E9AB6-6611-084E-8E48-4171F02DA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3" y="4584862"/>
            <a:ext cx="2807989" cy="22285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445F5-347F-6148-9CF4-38F5890D8988}"/>
              </a:ext>
            </a:extLst>
          </p:cNvPr>
          <p:cNvCxnSpPr>
            <a:cxnSpLocks/>
          </p:cNvCxnSpPr>
          <p:nvPr/>
        </p:nvCxnSpPr>
        <p:spPr>
          <a:xfrm>
            <a:off x="4880992" y="5085184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4D1155-A2AF-E440-B50B-A5EB55CC7B2A}"/>
              </a:ext>
            </a:extLst>
          </p:cNvPr>
          <p:cNvCxnSpPr>
            <a:cxnSpLocks/>
          </p:cNvCxnSpPr>
          <p:nvPr/>
        </p:nvCxnSpPr>
        <p:spPr>
          <a:xfrm>
            <a:off x="4304928" y="3645024"/>
            <a:ext cx="9555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91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Find support for a new employee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Most people used the category filter </a:t>
            </a:r>
            <a:br>
              <a:rPr lang="en-US"/>
            </a:br>
            <a:r>
              <a:rPr lang="en-US"/>
              <a:t>(HR &amp; Employing people)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headings worked well as they were clear and very easy to scan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Search was also used by most  </a:t>
            </a:r>
          </a:p>
          <a:p>
            <a:endParaRPr lang="en-US"/>
          </a:p>
          <a:p>
            <a:endParaRPr lang="en-US"/>
          </a:p>
          <a:p>
            <a:r>
              <a:rPr lang="en-US" b="1"/>
              <a:t>Users did </a:t>
            </a:r>
            <a:r>
              <a:rPr lang="en-US" b="1" err="1"/>
              <a:t>succesfully</a:t>
            </a:r>
            <a:r>
              <a:rPr lang="en-US" b="1"/>
              <a:t> find support for taking on a new employee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293BF-2C29-E547-8470-46D7A72B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3" y="1417638"/>
            <a:ext cx="2975203" cy="23612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4DF11-49E5-1B48-BC57-D0227739992F}"/>
              </a:ext>
            </a:extLst>
          </p:cNvPr>
          <p:cNvCxnSpPr>
            <a:cxnSpLocks/>
          </p:cNvCxnSpPr>
          <p:nvPr/>
        </p:nvCxnSpPr>
        <p:spPr>
          <a:xfrm>
            <a:off x="4016896" y="1988840"/>
            <a:ext cx="1391027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C38E9D-E4FC-384B-AD1D-D700503B1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56" y="3973827"/>
            <a:ext cx="3136436" cy="21033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957EB0-FFED-DC4C-B0FC-55DDDAD40DAD}"/>
              </a:ext>
            </a:extLst>
          </p:cNvPr>
          <p:cNvCxnSpPr>
            <a:cxnSpLocks/>
          </p:cNvCxnSpPr>
          <p:nvPr/>
        </p:nvCxnSpPr>
        <p:spPr>
          <a:xfrm flipV="1">
            <a:off x="3579291" y="4509120"/>
            <a:ext cx="1765665" cy="482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401BBD-3048-FF4D-9F2F-9DDFB29959E2}"/>
              </a:ext>
            </a:extLst>
          </p:cNvPr>
          <p:cNvCxnSpPr>
            <a:cxnSpLocks/>
          </p:cNvCxnSpPr>
          <p:nvPr/>
        </p:nvCxnSpPr>
        <p:spPr>
          <a:xfrm flipV="1">
            <a:off x="4561045" y="3212976"/>
            <a:ext cx="2048139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1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Date filter events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4680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few people actually used the “Sort By” option to date sort the results.</a:t>
            </a:r>
          </a:p>
          <a:p>
            <a:endParaRPr lang="en-US"/>
          </a:p>
          <a:p>
            <a:r>
              <a:rPr lang="en-US"/>
              <a:t>Most people had no problem with the date pickers when they found them.</a:t>
            </a:r>
          </a:p>
          <a:p>
            <a:endParaRPr lang="en-US"/>
          </a:p>
          <a:p>
            <a:r>
              <a:rPr lang="en-US"/>
              <a:t>The date filters were less obvious than the others. </a:t>
            </a:r>
          </a:p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7EF53B-8558-FD4C-BB6B-ECEA122E1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43" y="1412875"/>
            <a:ext cx="4614893" cy="54451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E6544A-4E42-EA47-A7F4-21B399CD60F2}"/>
              </a:ext>
            </a:extLst>
          </p:cNvPr>
          <p:cNvCxnSpPr>
            <a:cxnSpLocks/>
          </p:cNvCxnSpPr>
          <p:nvPr/>
        </p:nvCxnSpPr>
        <p:spPr>
          <a:xfrm>
            <a:off x="4448944" y="1772816"/>
            <a:ext cx="4536504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DDDAC3-A981-FF48-A654-83ECCFB718EA}"/>
              </a:ext>
            </a:extLst>
          </p:cNvPr>
          <p:cNvCxnSpPr>
            <a:cxnSpLocks/>
          </p:cNvCxnSpPr>
          <p:nvPr/>
        </p:nvCxnSpPr>
        <p:spPr>
          <a:xfrm>
            <a:off x="4448944" y="3575317"/>
            <a:ext cx="1008112" cy="25899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00479"/>
      </p:ext>
    </p:extLst>
  </p:cSld>
  <p:clrMapOvr>
    <a:masterClrMapping/>
  </p:clrMapOvr>
</p:sld>
</file>

<file path=ppt/theme/theme1.xml><?xml version="1.0" encoding="utf-8"?>
<a:theme xmlns:a="http://schemas.openxmlformats.org/drawingml/2006/main" name="1_sdi template">
  <a:themeElements>
    <a:clrScheme name="1_sdi templat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sdi template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di templat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er Research 2017 - Screenshot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D45AEB09696B4EA516F306332D0663" ma:contentTypeVersion="12" ma:contentTypeDescription="Create a new document." ma:contentTypeScope="" ma:versionID="25db8d872c254fc71faf1c091965abb6">
  <xsd:schema xmlns:xsd="http://www.w3.org/2001/XMLSchema" xmlns:xs="http://www.w3.org/2001/XMLSchema" xmlns:p="http://schemas.microsoft.com/office/2006/metadata/properties" xmlns:ns1="6db2c8f2-fe83-4eb7-aef3-51a35d5deb60" xmlns:ns3="5c0236c5-800f-4186-8dff-7b2f080b9de5" targetNamespace="http://schemas.microsoft.com/office/2006/metadata/properties" ma:root="true" ma:fieldsID="9a1c6b799196d19d05cc4ea6c5fe6515" ns1:_="" ns3:_="">
    <xsd:import namespace="6db2c8f2-fe83-4eb7-aef3-51a35d5deb60"/>
    <xsd:import namespace="5c0236c5-800f-4186-8dff-7b2f080b9de5"/>
    <xsd:element name="properties">
      <xsd:complexType>
        <xsd:sequence>
          <xsd:element name="documentManagement">
            <xsd:complexType>
              <xsd:all>
                <xsd:element ref="ns1:Research_x0020_Tags" minOccurs="0"/>
                <xsd:element ref="ns1:Presentation" minOccurs="0"/>
                <xsd:element ref="ns1:Link" minOccurs="0"/>
                <xsd:element ref="ns1:_Flow_SignoffStatus" minOccurs="0"/>
                <xsd:element ref="ns1:MediaServiceMetadata" minOccurs="0"/>
                <xsd:element ref="ns1:MediaServiceFastMetadata" minOccurs="0"/>
                <xsd:element ref="ns1:MediaServiceAutoTags" minOccurs="0"/>
                <xsd:element ref="ns1:MediaServiceOCR" minOccurs="0"/>
                <xsd:element ref="ns1:MediaServiceDateTaken" minOccurs="0"/>
                <xsd:element ref="ns1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2c8f2-fe83-4eb7-aef3-51a35d5deb60" elementFormDefault="qualified">
    <xsd:import namespace="http://schemas.microsoft.com/office/2006/documentManagement/types"/>
    <xsd:import namespace="http://schemas.microsoft.com/office/infopath/2007/PartnerControls"/>
    <xsd:element name="Research_x0020_Tags" ma:index="0" nillable="true" ma:displayName="Tags" ma:indexed="true" ma:internalName="Research_x0020_Tags">
      <xsd:simpleType>
        <xsd:restriction base="dms:Text">
          <xsd:maxLength value="255"/>
        </xsd:restriction>
      </xsd:simpleType>
    </xsd:element>
    <xsd:element name="Presentation" ma:index="1" nillable="true" ma:displayName="Presentation" ma:default="0" ma:format="Dropdown" ma:indexed="true" ma:internalName="Presentation">
      <xsd:simpleType>
        <xsd:restriction base="dms:Boolean"/>
      </xsd:simpleType>
    </xsd:element>
    <xsd:element name="Link" ma:index="4" nillable="true" ma:displayName="Link" ma:description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Flow_SignoffStatus" ma:index="5" nillable="true" ma:displayName="Sign-off status" ma:internalName="_x0024_Resources_x003a_core_x002c_Signoff_Status_x003b_">
      <xsd:simpleType>
        <xsd:restriction base="dms:Text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236c5-800f-4186-8dff-7b2f080b9de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db2c8f2-fe83-4eb7-aef3-51a35d5deb60" xsi:nil="true"/>
    <Research_x0020_Tags xmlns="6db2c8f2-fe83-4eb7-aef3-51a35d5deb60" xsi:nil="true"/>
    <Presentation xmlns="6db2c8f2-fe83-4eb7-aef3-51a35d5deb60">false</Presentation>
    <Link xmlns="6db2c8f2-fe83-4eb7-aef3-51a35d5deb60">
      <Url xsi:nil="true"/>
      <Description xsi:nil="true"/>
    </Link>
  </documentManagement>
</p:properties>
</file>

<file path=customXml/itemProps1.xml><?xml version="1.0" encoding="utf-8"?>
<ds:datastoreItem xmlns:ds="http://schemas.openxmlformats.org/officeDocument/2006/customXml" ds:itemID="{27C0306B-7FD9-47C9-804F-39B8E75B67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b2c8f2-fe83-4eb7-aef3-51a35d5deb60"/>
    <ds:schemaRef ds:uri="5c0236c5-800f-4186-8dff-7b2f080b9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6BBD3D-5952-4429-8E4B-D240C2B837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94AF57-505B-43E7-8B2B-F88E875D2B2E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5c0236c5-800f-4186-8dff-7b2f080b9de5"/>
    <ds:schemaRef ds:uri="http://purl.org/dc/terms/"/>
    <ds:schemaRef ds:uri="http://purl.org/dc/elements/1.1/"/>
    <ds:schemaRef ds:uri="6db2c8f2-fe83-4eb7-aef3-51a35d5deb60"/>
    <ds:schemaRef ds:uri="http://schemas.microsoft.com/office/2006/documentManagement/typ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39190</TotalTime>
  <Words>608</Words>
  <Application>Microsoft Macintosh PowerPoint</Application>
  <PresentationFormat>A4 Paper (210x297 mm)</PresentationFormat>
  <Paragraphs>144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1_sdi template</vt:lpstr>
      <vt:lpstr>sdi template</vt:lpstr>
      <vt:lpstr>2_sdi template</vt:lpstr>
      <vt:lpstr>2_Customer Research 2017 - Screenshot only</vt:lpstr>
      <vt:lpstr>PowerPoint Presentation</vt:lpstr>
      <vt:lpstr>Who we tested with</vt:lpstr>
      <vt:lpstr>SEP Events Summary</vt:lpstr>
      <vt:lpstr>What we were trying to find out</vt:lpstr>
      <vt:lpstr>Number of support options</vt:lpstr>
      <vt:lpstr>Filters</vt:lpstr>
      <vt:lpstr>Support numbers dropping when filtered</vt:lpstr>
      <vt:lpstr>Find support for a new employee</vt:lpstr>
      <vt:lpstr>Date filter events</vt:lpstr>
      <vt:lpstr>Find local events</vt:lpstr>
      <vt:lpstr>Map view</vt:lpstr>
      <vt:lpstr>Glasgow Hydro event</vt:lpstr>
      <vt:lpstr>Summary first or jump straight to provider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 Events Testing August 2019</dc:title>
  <dc:subject>User Research </dc:subject>
  <dc:creator>Martin Kerr</dc:creator>
  <cp:keywords>SEP</cp:keywords>
  <dc:description/>
  <cp:lastModifiedBy>Martin Kerr</cp:lastModifiedBy>
  <cp:revision>2257</cp:revision>
  <dcterms:created xsi:type="dcterms:W3CDTF">2013-05-29T15:18:42Z</dcterms:created>
  <dcterms:modified xsi:type="dcterms:W3CDTF">2019-10-02T08:41:46Z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0x010100CDD45AEB09696B4EA516F306332D0663</vt:lpwstr>
  </property>
  <property fmtid="{D5CDD505-2E9C-101B-9397-08002B2CF9AE}" pid="3" name="_dlc_DocIdItemGuid">
    <vt:lpwstr>10fc3092-07d6-4e2c-a95c-8e76faa055d0</vt:lpwstr>
  </property>
</Properties>
</file>